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F"/>
    <a:srgbClr val="2DAAF7"/>
    <a:srgbClr val="4AA2DE"/>
    <a:srgbClr val="E8F6FE"/>
    <a:srgbClr val="C3E7FD"/>
    <a:srgbClr val="2891D8"/>
    <a:srgbClr val="0F8BD7"/>
    <a:srgbClr val="1880CE"/>
    <a:srgbClr val="1675BC"/>
    <a:srgbClr val="088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33" d="100"/>
          <a:sy n="33" d="100"/>
        </p:scale>
        <p:origin x="3222" y="102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mi@academicconf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42480" y="2812488"/>
            <a:ext cx="7502525" cy="1668462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 paper title here</a:t>
            </a:r>
            <a:endParaRPr lang="zh-TW" altLang="zh-TW" sz="43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8"/>
            <a:ext cx="10801350" cy="28803601"/>
          </a:xfrm>
          <a:prstGeom prst="rect">
            <a:avLst/>
          </a:prstGeom>
          <a:noFill/>
          <a:ln w="762000" cmpd="thickThin">
            <a:solidFill>
              <a:srgbClr val="4AA2D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FAF9F8"/>
              </a:solidFill>
            </a:endParaRPr>
          </a:p>
        </p:txBody>
      </p:sp>
      <p:sp>
        <p:nvSpPr>
          <p:cNvPr id="2052" name="Rectangle 255">
            <a:extLst>
              <a:ext uri="{FF2B5EF4-FFF2-40B4-BE49-F238E27FC236}">
                <a16:creationId xmlns:a16="http://schemas.microsoft.com/office/drawing/2014/main" id="{A0E467A1-9D9C-499C-842E-A57926933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513" y="13403263"/>
            <a:ext cx="108029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54" name="Rectangle 428">
            <a:extLst>
              <a:ext uri="{FF2B5EF4-FFF2-40B4-BE49-F238E27FC236}">
                <a16:creationId xmlns:a16="http://schemas.microsoft.com/office/drawing/2014/main" id="{B42CADF5-B2DD-487D-848B-F4EABCEBB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13360400"/>
            <a:ext cx="108013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2" y="5472808"/>
            <a:ext cx="10044112" cy="0"/>
          </a:xfrm>
          <a:prstGeom prst="line">
            <a:avLst/>
          </a:prstGeom>
          <a:noFill/>
          <a:ln w="127000">
            <a:solidFill>
              <a:srgbClr val="4AA2DE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7775" y="4646313"/>
            <a:ext cx="63896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503238"/>
            <a:ext cx="1489075" cy="581025"/>
          </a:xfrm>
          <a:prstGeom prst="horizontalScroll">
            <a:avLst/>
          </a:prstGeom>
          <a:solidFill>
            <a:srgbClr val="4AA2DE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</a:p>
          <a:p>
            <a:pPr defTabSz="468267" eaLnBrk="1" hangingPunct="1">
              <a:defRPr/>
            </a:pP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52" name="同心圆 51">
            <a:extLst>
              <a:ext uri="{FF2B5EF4-FFF2-40B4-BE49-F238E27FC236}">
                <a16:creationId xmlns:a16="http://schemas.microsoft.com/office/drawing/2014/main" id="{6F77C15C-DB8A-41B2-9D14-7D8F7BC7C821}"/>
              </a:ext>
            </a:extLst>
          </p:cNvPr>
          <p:cNvSpPr/>
          <p:nvPr/>
        </p:nvSpPr>
        <p:spPr bwMode="auto">
          <a:xfrm>
            <a:off x="10585450" y="-112713"/>
            <a:ext cx="260350" cy="257176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3" name="同心圆 52">
            <a:extLst>
              <a:ext uri="{FF2B5EF4-FFF2-40B4-BE49-F238E27FC236}">
                <a16:creationId xmlns:a16="http://schemas.microsoft.com/office/drawing/2014/main" id="{8B6C956B-DFEB-431B-9847-5BB21B3ADBF7}"/>
              </a:ext>
            </a:extLst>
          </p:cNvPr>
          <p:cNvSpPr/>
          <p:nvPr/>
        </p:nvSpPr>
        <p:spPr bwMode="auto">
          <a:xfrm>
            <a:off x="-144463" y="-112713"/>
            <a:ext cx="260351" cy="257176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4" name="同心圆 53">
            <a:extLst>
              <a:ext uri="{FF2B5EF4-FFF2-40B4-BE49-F238E27FC236}">
                <a16:creationId xmlns:a16="http://schemas.microsoft.com/office/drawing/2014/main" id="{B028B52E-0BDF-4DF5-89C6-CAE20280DB80}"/>
              </a:ext>
            </a:extLst>
          </p:cNvPr>
          <p:cNvSpPr/>
          <p:nvPr/>
        </p:nvSpPr>
        <p:spPr bwMode="auto">
          <a:xfrm>
            <a:off x="10656888" y="28617863"/>
            <a:ext cx="260350" cy="257175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5" name="同心圆 54">
            <a:extLst>
              <a:ext uri="{FF2B5EF4-FFF2-40B4-BE49-F238E27FC236}">
                <a16:creationId xmlns:a16="http://schemas.microsoft.com/office/drawing/2014/main" id="{3E112334-E776-40B9-BAF6-C1627E47E4A7}"/>
              </a:ext>
            </a:extLst>
          </p:cNvPr>
          <p:cNvSpPr/>
          <p:nvPr/>
        </p:nvSpPr>
        <p:spPr bwMode="auto">
          <a:xfrm>
            <a:off x="-144463" y="28587700"/>
            <a:ext cx="260351" cy="257175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605584" y="2893095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503363" y="2760639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148923" y="628441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9194" y="7705056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82087" y="14343698"/>
            <a:ext cx="8980023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NOTE:</a:t>
            </a:r>
            <a:endParaRPr lang="en-US" altLang="zh-CN" sz="3200" dirty="0"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Please send your poster back to the conference committee via e-mail: </a:t>
            </a:r>
            <a:r>
              <a:rPr lang="en-US" altLang="zh-CN" sz="3200" dirty="0">
                <a:latin typeface="Palatino Linotype" pitchFamily="18" charset="0"/>
                <a:hlinkClick r:id="rId3"/>
              </a:rPr>
              <a:t>dmi@academicconf.com</a:t>
            </a:r>
            <a:r>
              <a:rPr lang="en-US" altLang="zh-CN" sz="3200" dirty="0">
                <a:latin typeface="Palatino Linotype" pitchFamily="18" charset="0"/>
              </a:rPr>
              <a:t> before </a:t>
            </a:r>
            <a:r>
              <a:rPr lang="en-US" altLang="zh-CN" sz="3200" dirty="0">
                <a:solidFill>
                  <a:srgbClr val="FF0000"/>
                </a:solidFill>
                <a:latin typeface="Palatino Linotype" pitchFamily="18" charset="0"/>
              </a:rPr>
              <a:t>July 24, 2026</a:t>
            </a:r>
            <a:r>
              <a:rPr lang="en-US" altLang="zh-CN" sz="3200" dirty="0">
                <a:latin typeface="Palatino Linotype" pitchFamily="18" charset="0"/>
              </a:rPr>
              <a:t>.  We will print the poster for free and bring it to the conference site. For those who fail to complete the poster by </a:t>
            </a:r>
            <a:r>
              <a:rPr lang="en-US" altLang="zh-CN" sz="3200" dirty="0">
                <a:solidFill>
                  <a:srgbClr val="FF0000"/>
                </a:solidFill>
                <a:latin typeface="Palatino Linotype" pitchFamily="18" charset="0"/>
              </a:rPr>
              <a:t>July 24, 2026</a:t>
            </a:r>
            <a:r>
              <a:rPr lang="en-US" altLang="zh-CN" sz="3200" dirty="0">
                <a:latin typeface="Palatino Linotype" pitchFamily="18" charset="0"/>
              </a:rPr>
              <a:t>, please print the poster by yourself and bring it to the Conference Secretariat on the registration day.</a:t>
            </a:r>
          </a:p>
          <a:p>
            <a:endParaRPr lang="en-US" altLang="zh-CN" sz="3200" dirty="0">
              <a:solidFill>
                <a:srgbClr val="0070C0"/>
              </a:solidFill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Please ensure your paper ID (DMI</a:t>
            </a:r>
            <a:r>
              <a:rPr lang="zh-CN" altLang="en-US" sz="3200" dirty="0">
                <a:latin typeface="Palatino Linotype" pitchFamily="18" charset="0"/>
              </a:rPr>
              <a:t>****</a:t>
            </a:r>
            <a:r>
              <a:rPr lang="en-US" altLang="zh-CN" sz="3200" dirty="0">
                <a:latin typeface="Palatino Linotype" pitchFamily="18" charset="0"/>
              </a:rPr>
              <a:t>) is shown correctly on the top of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Poster presenters are responsible for removing their posters after presentation time.</a:t>
            </a:r>
          </a:p>
        </p:txBody>
      </p:sp>
      <p:pic>
        <p:nvPicPr>
          <p:cNvPr id="3" name="Picture 2" descr="A logo with blue and black lines&#10;&#10;AI-generated content may be incorrect.">
            <a:extLst>
              <a:ext uri="{FF2B5EF4-FFF2-40B4-BE49-F238E27FC236}">
                <a16:creationId xmlns:a16="http://schemas.microsoft.com/office/drawing/2014/main" id="{B63E0E71-ADC0-7E09-D38F-0E18481AD7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02" y="448200"/>
            <a:ext cx="1973229" cy="20314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874CF09-33B1-C53B-82E2-56C3F55FF34C}"/>
              </a:ext>
            </a:extLst>
          </p:cNvPr>
          <p:cNvSpPr txBox="1"/>
          <p:nvPr/>
        </p:nvSpPr>
        <p:spPr>
          <a:xfrm>
            <a:off x="2564540" y="494377"/>
            <a:ext cx="53776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DMI 2026</a:t>
            </a:r>
          </a:p>
          <a:p>
            <a:r>
              <a:rPr lang="en-US" altLang="zh-CN" sz="3200" b="1" dirty="0"/>
              <a:t>August 24-27, 2026</a:t>
            </a:r>
            <a:endParaRPr lang="en-GB" altLang="zh-CN" sz="3200" b="1" dirty="0"/>
          </a:p>
          <a:p>
            <a:r>
              <a:rPr lang="en-GB" altLang="zh-CN" sz="3200" b="1" dirty="0"/>
              <a:t>Xi'an, Shaanxi, China</a:t>
            </a:r>
            <a:endParaRPr lang="en-US" altLang="zh-CN" sz="3200" b="1" dirty="0">
              <a:latin typeface="Palatino Linotype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6</TotalTime>
  <Words>226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Input paper title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office</cp:lastModifiedBy>
  <cp:revision>843</cp:revision>
  <cp:lastPrinted>2002-03-27T11:30:05Z</cp:lastPrinted>
  <dcterms:created xsi:type="dcterms:W3CDTF">2001-11-06T12:26:33Z</dcterms:created>
  <dcterms:modified xsi:type="dcterms:W3CDTF">2025-12-16T06:26:14Z</dcterms:modified>
</cp:coreProperties>
</file>